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8"/>
  </p:notesMasterIdLst>
  <p:sldIdLst>
    <p:sldId id="292" r:id="rId2"/>
    <p:sldId id="293" r:id="rId3"/>
    <p:sldId id="256" r:id="rId4"/>
    <p:sldId id="257" r:id="rId5"/>
    <p:sldId id="260" r:id="rId6"/>
    <p:sldId id="258" r:id="rId7"/>
    <p:sldId id="288" r:id="rId8"/>
    <p:sldId id="289" r:id="rId9"/>
    <p:sldId id="259" r:id="rId10"/>
    <p:sldId id="290" r:id="rId11"/>
    <p:sldId id="261" r:id="rId12"/>
    <p:sldId id="262" r:id="rId13"/>
    <p:sldId id="263" r:id="rId14"/>
    <p:sldId id="264" r:id="rId15"/>
    <p:sldId id="265" r:id="rId16"/>
    <p:sldId id="291" r:id="rId17"/>
  </p:sldIdLst>
  <p:sldSz cx="9144000" cy="6858000" type="screen4x3"/>
  <p:notesSz cx="6858000" cy="9144000"/>
  <p:embeddedFontLst>
    <p:embeddedFont>
      <p:font typeface="Wingdings 2" panose="05020102010507070707" pitchFamily="18" charset="2"/>
      <p:regular r:id="rId19"/>
    </p:embeddedFont>
    <p:embeddedFont>
      <p:font typeface="Book Antiqua" panose="02040602050305030304" pitchFamily="18" charset="0"/>
      <p:regular r:id="rId20"/>
      <p:bold r:id="rId21"/>
      <p:italic r:id="rId22"/>
      <p:boldItalic r:id="rId23"/>
    </p:embeddedFont>
    <p:embeddedFont>
      <p:font typeface="Aharoni" panose="02010803020104030203" pitchFamily="2" charset="-79"/>
      <p:bold r:id="rId24"/>
    </p:embeddedFont>
    <p:embeddedFont>
      <p:font typeface="Arial Black" panose="020B0A04020102020204" pitchFamily="34" charset="0"/>
      <p:bold r:id="rId25"/>
    </p:embeddedFont>
    <p:embeddedFont>
      <p:font typeface="Calibri" panose="020F0502020204030204" pitchFamily="34" charset="0"/>
      <p:regular r:id="rId26"/>
      <p:bold r:id="rId27"/>
      <p:italic r:id="rId28"/>
      <p:boldItalic r:id="rId29"/>
    </p:embeddedFont>
    <p:embeddedFont>
      <p:font typeface="Franklin Gothic Book" panose="020B0503020102020204" pitchFamily="34" charset="0"/>
      <p:regular r:id="rId30"/>
      <p:italic r:id="rId31"/>
    </p:embeddedFont>
    <p:embeddedFont>
      <p:font typeface="Bradley Hand ITC" panose="03070402050302030203" pitchFamily="66"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59" autoAdjust="0"/>
  </p:normalViewPr>
  <p:slideViewPr>
    <p:cSldViewPr>
      <p:cViewPr>
        <p:scale>
          <a:sx n="60" d="100"/>
          <a:sy n="60" d="100"/>
        </p:scale>
        <p:origin x="-16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34B01-3832-4DA9-9B3B-89B5D86548D7}" type="datetimeFigureOut">
              <a:rPr lang="en-US" smtClean="0"/>
              <a:t>5/12/2015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DF7C6-C4B7-42A8-857A-FAB9533244CA}" type="slidenum">
              <a:rPr lang="en-US" smtClean="0"/>
              <a:t>‹#›</a:t>
            </a:fld>
            <a:endParaRPr lang="en-US"/>
          </a:p>
        </p:txBody>
      </p:sp>
    </p:spTree>
    <p:extLst>
      <p:ext uri="{BB962C8B-B14F-4D97-AF65-F5344CB8AC3E}">
        <p14:creationId xmlns:p14="http://schemas.microsoft.com/office/powerpoint/2010/main" val="112137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a:t>
            </a:r>
            <a:r>
              <a:rPr lang="en-US" baseline="0" dirty="0" smtClean="0"/>
              <a:t> Not a question of “h</a:t>
            </a:r>
            <a:r>
              <a:rPr lang="en-US" dirty="0" smtClean="0"/>
              <a:t>arm in”, coming to church, attending Bible study, visiting those who are in need. But when it comes to some</a:t>
            </a:r>
            <a:r>
              <a:rPr lang="en-US" baseline="0" dirty="0" smtClean="0"/>
              <a:t> things like smoking, social drinking, mini-skirts, viewing porn, some ask “is there any harm in it?”</a:t>
            </a:r>
            <a:endParaRPr lang="en-US" dirty="0"/>
          </a:p>
        </p:txBody>
      </p:sp>
      <p:sp>
        <p:nvSpPr>
          <p:cNvPr id="4" name="Slide Number Placeholder 3"/>
          <p:cNvSpPr>
            <a:spLocks noGrp="1"/>
          </p:cNvSpPr>
          <p:nvPr>
            <p:ph type="sldNum" sz="quarter" idx="10"/>
          </p:nvPr>
        </p:nvSpPr>
        <p:spPr/>
        <p:txBody>
          <a:bodyPr/>
          <a:lstStyle/>
          <a:p>
            <a:fld id="{A00DF7C6-C4B7-42A8-857A-FAB9533244CA}" type="slidenum">
              <a:rPr lang="en-US" smtClean="0"/>
              <a:t>4</a:t>
            </a:fld>
            <a:endParaRPr lang="en-US"/>
          </a:p>
        </p:txBody>
      </p:sp>
    </p:spTree>
    <p:extLst>
      <p:ext uri="{BB962C8B-B14F-4D97-AF65-F5344CB8AC3E}">
        <p14:creationId xmlns:p14="http://schemas.microsoft.com/office/powerpoint/2010/main" val="376443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Has not learned that a busybody does not warn people against sin is in sin.</a:t>
            </a:r>
          </a:p>
          <a:p>
            <a:endParaRPr lang="en-US" dirty="0"/>
          </a:p>
        </p:txBody>
      </p:sp>
      <p:sp>
        <p:nvSpPr>
          <p:cNvPr id="4" name="Slide Number Placeholder 3"/>
          <p:cNvSpPr>
            <a:spLocks noGrp="1"/>
          </p:cNvSpPr>
          <p:nvPr>
            <p:ph type="sldNum" sz="quarter" idx="10"/>
          </p:nvPr>
        </p:nvSpPr>
        <p:spPr/>
        <p:txBody>
          <a:bodyPr/>
          <a:lstStyle/>
          <a:p>
            <a:fld id="{A00DF7C6-C4B7-42A8-857A-FAB9533244CA}" type="slidenum">
              <a:rPr lang="en-US" smtClean="0"/>
              <a:t>5</a:t>
            </a:fld>
            <a:endParaRPr lang="en-US"/>
          </a:p>
        </p:txBody>
      </p:sp>
    </p:spTree>
    <p:extLst>
      <p:ext uri="{BB962C8B-B14F-4D97-AF65-F5344CB8AC3E}">
        <p14:creationId xmlns:p14="http://schemas.microsoft.com/office/powerpoint/2010/main" val="376443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DF7C6-C4B7-42A8-857A-FAB9533244CA}" type="slidenum">
              <a:rPr lang="en-US" smtClean="0"/>
              <a:t>6</a:t>
            </a:fld>
            <a:endParaRPr lang="en-US"/>
          </a:p>
        </p:txBody>
      </p:sp>
    </p:spTree>
    <p:extLst>
      <p:ext uri="{BB962C8B-B14F-4D97-AF65-F5344CB8AC3E}">
        <p14:creationId xmlns:p14="http://schemas.microsoft.com/office/powerpoint/2010/main" val="168972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Slippery slope</a:t>
            </a:r>
            <a:r>
              <a:rPr lang="en-US" baseline="0" dirty="0" smtClean="0"/>
              <a:t> is where you get to the edge of sin and begin sliding down headlong where other sins multiply. There is often a cascading effect of sin. Ahab wanted a vineyard which was not his. He coveted it. He then became greatly displeased when he could not buy it. He became unthankful for what he already had. He then pouted which got Jezebel involved where lying, murder and stealing eventually unfolded. </a:t>
            </a:r>
            <a:endParaRPr lang="en-US" dirty="0"/>
          </a:p>
        </p:txBody>
      </p:sp>
      <p:sp>
        <p:nvSpPr>
          <p:cNvPr id="4" name="Slide Number Placeholder 3"/>
          <p:cNvSpPr>
            <a:spLocks noGrp="1"/>
          </p:cNvSpPr>
          <p:nvPr>
            <p:ph type="sldNum" sz="quarter" idx="10"/>
          </p:nvPr>
        </p:nvSpPr>
        <p:spPr/>
        <p:txBody>
          <a:bodyPr/>
          <a:lstStyle/>
          <a:p>
            <a:fld id="{A00DF7C6-C4B7-42A8-857A-FAB9533244CA}" type="slidenum">
              <a:rPr lang="en-US" smtClean="0"/>
              <a:t>7</a:t>
            </a:fld>
            <a:endParaRPr lang="en-US"/>
          </a:p>
        </p:txBody>
      </p:sp>
    </p:spTree>
    <p:extLst>
      <p:ext uri="{BB962C8B-B14F-4D97-AF65-F5344CB8AC3E}">
        <p14:creationId xmlns:p14="http://schemas.microsoft.com/office/powerpoint/2010/main" val="27149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Slippery slope</a:t>
            </a:r>
            <a:r>
              <a:rPr lang="en-US" baseline="0" dirty="0" smtClean="0"/>
              <a:t> is where you get to the edge of sin and begin sliding down headlong where other sins multiply. </a:t>
            </a:r>
            <a:r>
              <a:rPr lang="en-US" baseline="0" dirty="0" err="1" smtClean="0"/>
              <a:t>Asaph</a:t>
            </a:r>
            <a:r>
              <a:rPr lang="en-US" baseline="0" dirty="0" smtClean="0"/>
              <a:t> nearly slid away by becoming envious of the boastful (Ps. 73:1-17). Jeremiah warned of this slippery slide which false teachers had made (Jer. 23:11-14). There are other like expressions which convey the same or a similar type of expression (see Eccl. 10:8; Prov. 26:27).</a:t>
            </a:r>
          </a:p>
          <a:p>
            <a:endParaRPr lang="en-US" baseline="0" dirty="0" smtClean="0"/>
          </a:p>
          <a:p>
            <a:r>
              <a:rPr lang="en-US" baseline="0" dirty="0" smtClean="0"/>
              <a:t>There is often a cascading effect of sin. Ahab wanted a vineyard which was not his. He coveted it. He then became greatly displeased when he could not buy it. He became unthankful for what he already had. He then pouted which got Jezebel involved where lying, murder and stealing eventually unfolded. </a:t>
            </a:r>
            <a:endParaRPr lang="en-US" dirty="0"/>
          </a:p>
        </p:txBody>
      </p:sp>
      <p:sp>
        <p:nvSpPr>
          <p:cNvPr id="4" name="Slide Number Placeholder 3"/>
          <p:cNvSpPr>
            <a:spLocks noGrp="1"/>
          </p:cNvSpPr>
          <p:nvPr>
            <p:ph type="sldNum" sz="quarter" idx="10"/>
          </p:nvPr>
        </p:nvSpPr>
        <p:spPr/>
        <p:txBody>
          <a:bodyPr/>
          <a:lstStyle/>
          <a:p>
            <a:fld id="{A00DF7C6-C4B7-42A8-857A-FAB9533244CA}" type="slidenum">
              <a:rPr lang="en-US" smtClean="0"/>
              <a:t>8</a:t>
            </a:fld>
            <a:endParaRPr lang="en-US"/>
          </a:p>
        </p:txBody>
      </p:sp>
    </p:spTree>
    <p:extLst>
      <p:ext uri="{BB962C8B-B14F-4D97-AF65-F5344CB8AC3E}">
        <p14:creationId xmlns:p14="http://schemas.microsoft.com/office/powerpoint/2010/main" val="27149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DF7C6-C4B7-42A8-857A-FAB9533244CA}" type="slidenum">
              <a:rPr lang="en-US" smtClean="0"/>
              <a:t>9</a:t>
            </a:fld>
            <a:endParaRPr lang="en-US"/>
          </a:p>
        </p:txBody>
      </p:sp>
    </p:spTree>
    <p:extLst>
      <p:ext uri="{BB962C8B-B14F-4D97-AF65-F5344CB8AC3E}">
        <p14:creationId xmlns:p14="http://schemas.microsoft.com/office/powerpoint/2010/main" val="97690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rules for modifying getting high</a:t>
            </a:r>
            <a:r>
              <a:rPr lang="en-US" baseline="0" dirty="0" smtClean="0"/>
              <a:t> or </a:t>
            </a:r>
            <a:r>
              <a:rPr lang="en-US" dirty="0" smtClean="0"/>
              <a:t>drinking beer do not make the practice</a:t>
            </a:r>
            <a:r>
              <a:rPr lang="en-US" baseline="0" dirty="0" smtClean="0"/>
              <a:t> good. How does that rule, “don’t drink and drive” working out for America? Nearly 11,000 people are killed every year with drunk drivers and 85 percent of these accidents involve those who went on a drinking binge, which includes 5 or more beers for men and 4 or more for women.  Do the rules “don’t drink and drive” and the posting of rules about .08 percent Blood Alcohol level really solve the problem?</a:t>
            </a:r>
            <a:endParaRPr lang="en-US" dirty="0"/>
          </a:p>
        </p:txBody>
      </p:sp>
      <p:sp>
        <p:nvSpPr>
          <p:cNvPr id="4" name="Slide Number Placeholder 3"/>
          <p:cNvSpPr>
            <a:spLocks noGrp="1"/>
          </p:cNvSpPr>
          <p:nvPr>
            <p:ph type="sldNum" sz="quarter" idx="10"/>
          </p:nvPr>
        </p:nvSpPr>
        <p:spPr/>
        <p:txBody>
          <a:bodyPr/>
          <a:lstStyle/>
          <a:p>
            <a:fld id="{A00DF7C6-C4B7-42A8-857A-FAB9533244CA}" type="slidenum">
              <a:rPr lang="en-US" smtClean="0"/>
              <a:t>10</a:t>
            </a:fld>
            <a:endParaRPr lang="en-US"/>
          </a:p>
        </p:txBody>
      </p:sp>
    </p:spTree>
    <p:extLst>
      <p:ext uri="{BB962C8B-B14F-4D97-AF65-F5344CB8AC3E}">
        <p14:creationId xmlns:p14="http://schemas.microsoft.com/office/powerpoint/2010/main" val="97690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DF7C6-C4B7-42A8-857A-FAB9533244CA}" type="slidenum">
              <a:rPr lang="en-US" smtClean="0"/>
              <a:t>13</a:t>
            </a:fld>
            <a:endParaRPr lang="en-US"/>
          </a:p>
        </p:txBody>
      </p:sp>
    </p:spTree>
    <p:extLst>
      <p:ext uri="{BB962C8B-B14F-4D97-AF65-F5344CB8AC3E}">
        <p14:creationId xmlns:p14="http://schemas.microsoft.com/office/powerpoint/2010/main" val="122200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AD26C2D-8255-4AD9-8371-55E11C01F8FA}" type="datetimeFigureOut">
              <a:rPr lang="en-US" smtClean="0"/>
              <a:t>5/12/2015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D26C2D-8255-4AD9-8371-55E11C01F8FA}"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D26C2D-8255-4AD9-8371-55E11C01F8FA}"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D26C2D-8255-4AD9-8371-55E11C01F8FA}"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D26C2D-8255-4AD9-8371-55E11C01F8FA}"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D26C2D-8255-4AD9-8371-55E11C01F8FA}"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AD26C2D-8255-4AD9-8371-55E11C01F8FA}" type="datetimeFigureOut">
              <a:rPr lang="en-US" smtClean="0"/>
              <a:t>5/12/2015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AD26C2D-8255-4AD9-8371-55E11C01F8FA}" type="datetimeFigureOut">
              <a:rPr lang="en-US" smtClean="0"/>
              <a:t>5/12/2015</a:t>
            </a:fld>
            <a:endParaRPr lang="en-US"/>
          </a:p>
        </p:txBody>
      </p:sp>
      <p:sp>
        <p:nvSpPr>
          <p:cNvPr id="8" name="Slide Number Placeholder 7"/>
          <p:cNvSpPr>
            <a:spLocks noGrp="1"/>
          </p:cNvSpPr>
          <p:nvPr>
            <p:ph type="sldNum" sz="quarter" idx="11"/>
          </p:nvPr>
        </p:nvSpPr>
        <p:spPr/>
        <p:txBody>
          <a:bodyPr/>
          <a:lstStyle/>
          <a:p>
            <a:fld id="{B22E2362-34A5-4278-BD4D-BE89F841275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26C2D-8255-4AD9-8371-55E11C01F8FA}" type="datetimeFigureOut">
              <a:rPr lang="en-US" smtClean="0"/>
              <a:t>5/12/2015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D26C2D-8255-4AD9-8371-55E11C01F8FA}"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22E2362-34A5-4278-BD4D-BE89F841275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AD26C2D-8255-4AD9-8371-55E11C01F8FA}"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2E2362-34A5-4278-BD4D-BE89F841275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AD26C2D-8255-4AD9-8371-55E11C01F8FA}" type="datetimeFigureOut">
              <a:rPr lang="en-US" smtClean="0"/>
              <a:t>5/12/2015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22E2362-34A5-4278-BD4D-BE89F841275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fbi.gov/about-us/cjis/ucr/crime-in-the-u.s/2010/crime-in-the-u.s.-2010/tables/10tbl29.xl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36576" indent="0">
              <a:buNone/>
            </a:pPr>
            <a:r>
              <a:rPr lang="en-US" dirty="0" smtClean="0"/>
              <a:t>“Make it a law, never to be repealed, that  the men must dance by themselves and the women dance by themselves—no intermingling of the sexes—and this </a:t>
            </a:r>
            <a:r>
              <a:rPr lang="en-US" i="1" dirty="0" smtClean="0"/>
              <a:t>graceful, health-improving? ‘exercise’</a:t>
            </a:r>
            <a:r>
              <a:rPr lang="en-US" dirty="0" smtClean="0"/>
              <a:t> will die a natural death. Out and out sinners, whether merely moral or genuine libertines , will acknowledge that it is the intermingling of the sexes that gives life to the dance—not the exercise to be enjoyed in it, and it always has been a puzzle to me why so many church members take such pains to defend it. A really innocent pleasure </a:t>
            </a:r>
            <a:r>
              <a:rPr lang="en-US" i="1" dirty="0" smtClean="0"/>
              <a:t>needs no defense.”</a:t>
            </a:r>
            <a:endParaRPr lang="en-US" dirty="0"/>
          </a:p>
        </p:txBody>
      </p:sp>
      <p:sp>
        <p:nvSpPr>
          <p:cNvPr id="4" name="Title 3"/>
          <p:cNvSpPr>
            <a:spLocks noGrp="1"/>
          </p:cNvSpPr>
          <p:nvPr>
            <p:ph type="title"/>
          </p:nvPr>
        </p:nvSpPr>
        <p:spPr/>
        <p:txBody>
          <a:bodyPr/>
          <a:lstStyle/>
          <a:p>
            <a:r>
              <a:rPr lang="en-US" i="1" dirty="0" smtClean="0"/>
              <a:t>THE LURE OF THE DANCE</a:t>
            </a:r>
            <a:endParaRPr lang="en-US" i="1" dirty="0"/>
          </a:p>
        </p:txBody>
      </p:sp>
    </p:spTree>
    <p:extLst>
      <p:ext uri="{BB962C8B-B14F-4D97-AF65-F5344CB8AC3E}">
        <p14:creationId xmlns:p14="http://schemas.microsoft.com/office/powerpoint/2010/main" val="2217890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1143000"/>
          </a:xfrm>
        </p:spPr>
        <p:txBody>
          <a:bodyPr>
            <a:noAutofit/>
          </a:bodyPr>
          <a:lstStyle/>
          <a:p>
            <a:r>
              <a:rPr lang="en-US" sz="3200" dirty="0">
                <a:latin typeface="Aharoni" pitchFamily="2" charset="-79"/>
                <a:cs typeface="Aharoni" pitchFamily="2" charset="-79"/>
              </a:rPr>
              <a:t>“The way of a fool is right in his own eyes, But he who heeds counsel is wise” (Prov. 12:15)</a:t>
            </a:r>
            <a:br>
              <a:rPr lang="en-US" sz="3200" dirty="0">
                <a:latin typeface="Aharoni" pitchFamily="2" charset="-79"/>
                <a:cs typeface="Aharoni" pitchFamily="2" charset="-79"/>
              </a:rPr>
            </a:br>
            <a:endParaRPr lang="en-US" sz="3200"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marL="550926" indent="-514350">
              <a:buFont typeface="+mj-lt"/>
              <a:buAutoNum type="arabicPeriod" startAt="6"/>
            </a:pPr>
            <a:r>
              <a:rPr lang="en-US" sz="3200" dirty="0" smtClean="0"/>
              <a:t>What rules are worth creating and repeating if the action being done is wrong?</a:t>
            </a:r>
          </a:p>
          <a:p>
            <a:pPr marL="852678" lvl="1" indent="-514350"/>
            <a:r>
              <a:rPr lang="en-US" sz="2800" dirty="0" smtClean="0"/>
              <a:t>Compare drinking/driving—1,412,223 were arrested for driving under influence in 2010 (</a:t>
            </a:r>
            <a:r>
              <a:rPr lang="en-US" sz="2800" dirty="0">
                <a:hlinkClick r:id="rId3"/>
              </a:rPr>
              <a:t>http://</a:t>
            </a:r>
            <a:r>
              <a:rPr lang="en-US" sz="2800" dirty="0" smtClean="0">
                <a:hlinkClick r:id="rId3"/>
              </a:rPr>
              <a:t>www.fbi.gov</a:t>
            </a:r>
            <a:r>
              <a:rPr lang="en-US" sz="2800" dirty="0" smtClean="0"/>
              <a:t>)</a:t>
            </a:r>
          </a:p>
          <a:p>
            <a:pPr marL="550926" indent="-514350">
              <a:buFont typeface="+mj-lt"/>
              <a:buAutoNum type="arabicPeriod" startAt="6"/>
            </a:pPr>
            <a:r>
              <a:rPr lang="en-US" sz="3200" smtClean="0"/>
              <a:t>No appeal </a:t>
            </a:r>
            <a:r>
              <a:rPr lang="en-US" sz="3200" dirty="0" smtClean="0"/>
              <a:t>for Bible authority</a:t>
            </a:r>
            <a:endParaRPr lang="en-US" sz="3200" dirty="0"/>
          </a:p>
        </p:txBody>
      </p:sp>
    </p:spTree>
    <p:extLst>
      <p:ext uri="{BB962C8B-B14F-4D97-AF65-F5344CB8AC3E}">
        <p14:creationId xmlns:p14="http://schemas.microsoft.com/office/powerpoint/2010/main" val="4166640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2514600" y="1505309"/>
            <a:ext cx="2209800" cy="2209800"/>
          </a:xfrm>
          <a:prstGeom prst="rect">
            <a:avLst/>
          </a:prstGeom>
          <a:ln>
            <a:noFill/>
          </a:ln>
          <a:effectLst>
            <a:softEdge rad="635000"/>
          </a:effectLst>
        </p:spPr>
      </p:pic>
      <p:sp>
        <p:nvSpPr>
          <p:cNvPr id="4" name="Title 3"/>
          <p:cNvSpPr>
            <a:spLocks noGrp="1"/>
          </p:cNvSpPr>
          <p:nvPr>
            <p:ph type="title"/>
          </p:nvPr>
        </p:nvSpPr>
        <p:spPr>
          <a:xfrm>
            <a:off x="685800" y="609600"/>
            <a:ext cx="6629400" cy="1826363"/>
          </a:xfrm>
        </p:spPr>
        <p:txBody>
          <a:bodyPr>
            <a:noAutofit/>
          </a:bodyPr>
          <a:lstStyle/>
          <a:p>
            <a:r>
              <a:rPr lang="en-US" sz="6600" b="0" dirty="0" smtClean="0">
                <a:effectLst>
                  <a:outerShdw blurRad="38100" dist="38100" dir="2700000" algn="tl">
                    <a:srgbClr val="000000">
                      <a:alpha val="43137"/>
                    </a:srgbClr>
                  </a:outerShdw>
                </a:effectLst>
                <a:latin typeface="Aharoni" pitchFamily="2" charset="-79"/>
                <a:cs typeface="Aharoni" pitchFamily="2" charset="-79"/>
              </a:rPr>
              <a:t>How Does </a:t>
            </a:r>
            <a:br>
              <a:rPr lang="en-US" sz="6600" b="0" dirty="0" smtClean="0">
                <a:effectLst>
                  <a:outerShdw blurRad="38100" dist="38100" dir="2700000" algn="tl">
                    <a:srgbClr val="000000">
                      <a:alpha val="43137"/>
                    </a:srgbClr>
                  </a:outerShdw>
                </a:effectLst>
                <a:latin typeface="Aharoni" pitchFamily="2" charset="-79"/>
                <a:cs typeface="Aharoni" pitchFamily="2" charset="-79"/>
              </a:rPr>
            </a:br>
            <a:r>
              <a:rPr lang="en-US" sz="8800" spc="3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THE BIBLE </a:t>
            </a:r>
            <a:r>
              <a:rPr lang="en-US" sz="6600" b="0" dirty="0" smtClean="0">
                <a:effectLst>
                  <a:outerShdw blurRad="38100" dist="38100" dir="2700000" algn="tl">
                    <a:srgbClr val="000000">
                      <a:alpha val="43137"/>
                    </a:srgbClr>
                  </a:outerShdw>
                </a:effectLst>
                <a:latin typeface="Aharoni" pitchFamily="2" charset="-79"/>
                <a:cs typeface="Aharoni" pitchFamily="2" charset="-79"/>
              </a:rPr>
              <a:t>Answer Our Question?</a:t>
            </a:r>
            <a:endParaRPr lang="en-US" sz="6600" b="0" dirty="0">
              <a:effectLst>
                <a:outerShdw blurRad="38100" dist="38100" dir="2700000" algn="tl">
                  <a:srgbClr val="000000">
                    <a:alpha val="43137"/>
                  </a:srgbClr>
                </a:outerShdw>
              </a:effectLst>
              <a:latin typeface="Aharoni" pitchFamily="2" charset="-79"/>
              <a:cs typeface="Aharoni" pitchFamily="2" charset="-79"/>
            </a:endParaRPr>
          </a:p>
        </p:txBody>
      </p:sp>
      <p:sp>
        <p:nvSpPr>
          <p:cNvPr id="2" name="TextBox 1"/>
          <p:cNvSpPr txBox="1"/>
          <p:nvPr/>
        </p:nvSpPr>
        <p:spPr>
          <a:xfrm>
            <a:off x="685800" y="5029200"/>
            <a:ext cx="6781800" cy="1569660"/>
          </a:xfrm>
          <a:prstGeom prst="rect">
            <a:avLst/>
          </a:prstGeom>
          <a:noFill/>
        </p:spPr>
        <p:txBody>
          <a:bodyPr wrap="square" rtlCol="0">
            <a:spAutoFit/>
          </a:bodyPr>
          <a:lstStyle/>
          <a:p>
            <a:r>
              <a:rPr lang="en-US" sz="2400" i="1" dirty="0" smtClean="0"/>
              <a:t>“And </a:t>
            </a:r>
            <a:r>
              <a:rPr lang="en-US" sz="2400" i="1" dirty="0"/>
              <a:t>whatever you do in word or deed, do all in the name of the Lord Jesus, giving thanks to God the Father through </a:t>
            </a:r>
            <a:r>
              <a:rPr lang="en-US" sz="2400" i="1" dirty="0" smtClean="0"/>
              <a:t>Him”</a:t>
            </a:r>
            <a:br>
              <a:rPr lang="en-US" sz="2400" i="1" dirty="0" smtClean="0"/>
            </a:br>
            <a:r>
              <a:rPr lang="en-US" sz="2400" i="1" dirty="0" smtClean="0"/>
              <a:t>(Col. 3:17)</a:t>
            </a:r>
            <a:endParaRPr lang="en-US" sz="2400" i="1" dirty="0"/>
          </a:p>
        </p:txBody>
      </p:sp>
    </p:spTree>
    <p:extLst>
      <p:ext uri="{BB962C8B-B14F-4D97-AF65-F5344CB8AC3E}">
        <p14:creationId xmlns:p14="http://schemas.microsoft.com/office/powerpoint/2010/main" val="34940841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latin typeface="Arial Black" pitchFamily="34" charset="0"/>
              </a:rPr>
              <a:t>Folly of </a:t>
            </a:r>
            <a:r>
              <a:rPr lang="en-US" sz="3600" dirty="0" smtClean="0">
                <a:solidFill>
                  <a:schemeClr val="accent2">
                    <a:lumMod val="60000"/>
                    <a:lumOff val="40000"/>
                  </a:schemeClr>
                </a:solidFill>
                <a:latin typeface="Hobo Std" pitchFamily="50" charset="0"/>
              </a:rPr>
              <a:t>isolated</a:t>
            </a:r>
            <a:r>
              <a:rPr lang="en-US" sz="3600" dirty="0" smtClean="0">
                <a:solidFill>
                  <a:schemeClr val="accent2">
                    <a:lumMod val="60000"/>
                    <a:lumOff val="40000"/>
                  </a:schemeClr>
                </a:solidFill>
                <a:latin typeface="Arial Black" pitchFamily="34" charset="0"/>
              </a:rPr>
              <a:t> </a:t>
            </a:r>
            <a:r>
              <a:rPr lang="en-US" sz="3600" dirty="0" smtClean="0">
                <a:latin typeface="Arial Black" pitchFamily="34" charset="0"/>
              </a:rPr>
              <a:t>human reasoning to determine truth</a:t>
            </a:r>
            <a:endParaRPr lang="en-US" sz="3600" dirty="0">
              <a:latin typeface="Arial Black" pitchFamily="34" charset="0"/>
            </a:endParaRPr>
          </a:p>
        </p:txBody>
      </p:sp>
      <p:sp>
        <p:nvSpPr>
          <p:cNvPr id="5" name="Content Placeholder 4"/>
          <p:cNvSpPr>
            <a:spLocks noGrp="1"/>
          </p:cNvSpPr>
          <p:nvPr>
            <p:ph idx="1"/>
          </p:nvPr>
        </p:nvSpPr>
        <p:spPr>
          <a:xfrm>
            <a:off x="457200" y="1600200"/>
            <a:ext cx="8229600" cy="4953000"/>
          </a:xfrm>
        </p:spPr>
        <p:txBody>
          <a:bodyPr>
            <a:normAutofit/>
          </a:bodyPr>
          <a:lstStyle/>
          <a:p>
            <a:r>
              <a:rPr lang="en-US" dirty="0" smtClean="0"/>
              <a:t>“There is a way that </a:t>
            </a:r>
            <a:r>
              <a:rPr lang="en-US" dirty="0" smtClean="0">
                <a:solidFill>
                  <a:schemeClr val="accent2">
                    <a:lumMod val="60000"/>
                    <a:lumOff val="40000"/>
                  </a:schemeClr>
                </a:solidFill>
              </a:rPr>
              <a:t>seems right</a:t>
            </a:r>
            <a:r>
              <a:rPr lang="en-US" dirty="0" smtClean="0"/>
              <a:t> to a man, But its end is the way of death” (Prov. 14:12; cf. Rom. 6:21)</a:t>
            </a:r>
          </a:p>
          <a:p>
            <a:r>
              <a:rPr lang="en-US" dirty="0" smtClean="0"/>
              <a:t>“There is a generation that is </a:t>
            </a:r>
            <a:r>
              <a:rPr lang="en-US" dirty="0" smtClean="0">
                <a:solidFill>
                  <a:schemeClr val="accent2">
                    <a:lumMod val="60000"/>
                    <a:lumOff val="40000"/>
                  </a:schemeClr>
                </a:solidFill>
              </a:rPr>
              <a:t>pure in its own eyes</a:t>
            </a:r>
            <a:r>
              <a:rPr lang="en-US" dirty="0" smtClean="0"/>
              <a:t>, Yet is not washed from its filthiness” (Prov. 30:12)</a:t>
            </a:r>
          </a:p>
          <a:p>
            <a:r>
              <a:rPr lang="en-US" dirty="0" smtClean="0"/>
              <a:t>“Let no one deceive you with </a:t>
            </a:r>
            <a:r>
              <a:rPr lang="en-US" dirty="0" smtClean="0">
                <a:solidFill>
                  <a:schemeClr val="accent2">
                    <a:lumMod val="60000"/>
                    <a:lumOff val="40000"/>
                  </a:schemeClr>
                </a:solidFill>
              </a:rPr>
              <a:t>empty words</a:t>
            </a:r>
            <a:r>
              <a:rPr lang="en-US" dirty="0" smtClean="0"/>
              <a:t>, for because of these things the wrath of God comes upon the sons of disobedience” </a:t>
            </a:r>
            <a:br>
              <a:rPr lang="en-US" dirty="0" smtClean="0"/>
            </a:br>
            <a:r>
              <a:rPr lang="en-US" dirty="0" smtClean="0"/>
              <a:t>(Eph. 5:6)</a:t>
            </a:r>
          </a:p>
        </p:txBody>
      </p:sp>
    </p:spTree>
    <p:extLst>
      <p:ext uri="{BB962C8B-B14F-4D97-AF65-F5344CB8AC3E}">
        <p14:creationId xmlns:p14="http://schemas.microsoft.com/office/powerpoint/2010/main" val="223497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Similar To The Subject of Bible Wine</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endParaRPr>
          </a:p>
        </p:txBody>
      </p:sp>
      <p:sp>
        <p:nvSpPr>
          <p:cNvPr id="3" name="Content Placeholder 2"/>
          <p:cNvSpPr>
            <a:spLocks noGrp="1"/>
          </p:cNvSpPr>
          <p:nvPr>
            <p:ph idx="1"/>
          </p:nvPr>
        </p:nvSpPr>
        <p:spPr>
          <a:xfrm>
            <a:off x="457200" y="1600201"/>
            <a:ext cx="8229600" cy="2209800"/>
          </a:xfrm>
        </p:spPr>
        <p:txBody>
          <a:bodyPr/>
          <a:lstStyle/>
          <a:p>
            <a:r>
              <a:rPr lang="en-US" dirty="0" smtClean="0"/>
              <a:t>The Bible recognizes good wine and sinful wine</a:t>
            </a:r>
          </a:p>
          <a:p>
            <a:pPr lvl="1"/>
            <a:r>
              <a:rPr lang="en-US" dirty="0" smtClean="0"/>
              <a:t>It is not “moderation” but “content” of the cup which makes it evil or good</a:t>
            </a:r>
            <a:endParaRPr lang="en-US" dirty="0"/>
          </a:p>
        </p:txBody>
      </p:sp>
      <p:grpSp>
        <p:nvGrpSpPr>
          <p:cNvPr id="8" name="Group 7"/>
          <p:cNvGrpSpPr/>
          <p:nvPr/>
        </p:nvGrpSpPr>
        <p:grpSpPr>
          <a:xfrm>
            <a:off x="762000" y="3733800"/>
            <a:ext cx="3810000" cy="2724329"/>
            <a:chOff x="762000" y="3733800"/>
            <a:chExt cx="3810000" cy="2724329"/>
          </a:xfrm>
        </p:grpSpPr>
        <p:cxnSp>
          <p:nvCxnSpPr>
            <p:cNvPr id="9" name="Straight Arrow Connector 8"/>
            <p:cNvCxnSpPr>
              <a:stCxn id="4" idx="2"/>
              <a:endCxn id="6" idx="0"/>
            </p:cNvCxnSpPr>
            <p:nvPr/>
          </p:nvCxnSpPr>
          <p:spPr>
            <a:xfrm>
              <a:off x="2667000" y="4811018"/>
              <a:ext cx="0" cy="446782"/>
            </a:xfrm>
            <a:prstGeom prst="straightConnector1">
              <a:avLst/>
            </a:prstGeom>
            <a:ln w="88900" cap="rnd">
              <a:tailEnd type="stealth"/>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762000" y="3733800"/>
              <a:ext cx="3810000" cy="1077218"/>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dirty="0" smtClean="0">
                  <a:latin typeface="Arial Black" pitchFamily="34" charset="0"/>
                </a:rPr>
                <a:t>Wine As A </a:t>
              </a:r>
              <a:r>
                <a:rPr lang="en-US" sz="3200" dirty="0" smtClean="0">
                  <a:solidFill>
                    <a:srgbClr val="00B050"/>
                  </a:solidFill>
                  <a:latin typeface="Arial Black" pitchFamily="34" charset="0"/>
                </a:rPr>
                <a:t>BLESSING</a:t>
              </a:r>
              <a:endParaRPr lang="en-US" sz="3200" dirty="0">
                <a:solidFill>
                  <a:srgbClr val="00B050"/>
                </a:solidFill>
                <a:latin typeface="Arial Black" pitchFamily="34" charset="0"/>
              </a:endParaRPr>
            </a:p>
          </p:txBody>
        </p:sp>
        <p:sp>
          <p:nvSpPr>
            <p:cNvPr id="6" name="TextBox 5"/>
            <p:cNvSpPr txBox="1"/>
            <p:nvPr/>
          </p:nvSpPr>
          <p:spPr>
            <a:xfrm>
              <a:off x="762000" y="5257800"/>
              <a:ext cx="3810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smtClean="0"/>
                <a:t>Deut. 7:13; 11:14; Prov</a:t>
              </a:r>
              <a:r>
                <a:rPr lang="en-US" sz="2400" smtClean="0"/>
                <a:t>. 3:10</a:t>
              </a:r>
              <a:r>
                <a:rPr lang="en-US" sz="2400" dirty="0" smtClean="0"/>
                <a:t>; Eccl. 9:7; Is. 65:8; Hos. 2:8; etc.</a:t>
              </a:r>
              <a:endParaRPr lang="en-US" sz="2400" dirty="0"/>
            </a:p>
          </p:txBody>
        </p:sp>
      </p:grpSp>
      <p:grpSp>
        <p:nvGrpSpPr>
          <p:cNvPr id="13" name="Group 12"/>
          <p:cNvGrpSpPr/>
          <p:nvPr/>
        </p:nvGrpSpPr>
        <p:grpSpPr>
          <a:xfrm>
            <a:off x="4648200" y="3733800"/>
            <a:ext cx="3810000" cy="2720016"/>
            <a:chOff x="4648200" y="3733800"/>
            <a:chExt cx="3810000" cy="2720016"/>
          </a:xfrm>
        </p:grpSpPr>
        <p:cxnSp>
          <p:nvCxnSpPr>
            <p:cNvPr id="10" name="Straight Arrow Connector 9"/>
            <p:cNvCxnSpPr/>
            <p:nvPr/>
          </p:nvCxnSpPr>
          <p:spPr>
            <a:xfrm>
              <a:off x="6553200" y="4800600"/>
              <a:ext cx="0" cy="446782"/>
            </a:xfrm>
            <a:prstGeom prst="straightConnector1">
              <a:avLst/>
            </a:prstGeom>
            <a:ln w="88900" cap="rnd">
              <a:solidFill>
                <a:schemeClr val="tx1"/>
              </a:solidFill>
              <a:tailEnd type="stealth"/>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4648200" y="3733800"/>
              <a:ext cx="3810000" cy="1077218"/>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dirty="0" smtClean="0">
                  <a:latin typeface="Arial Black" pitchFamily="34" charset="0"/>
                </a:rPr>
                <a:t>Wine As A </a:t>
              </a:r>
              <a:r>
                <a:rPr lang="en-US" sz="3200" dirty="0" smtClean="0">
                  <a:solidFill>
                    <a:srgbClr val="C00000"/>
                  </a:solidFill>
                  <a:latin typeface="Arial Black" pitchFamily="34" charset="0"/>
                </a:rPr>
                <a:t>CURSE</a:t>
              </a:r>
              <a:endParaRPr lang="en-US" sz="3200" dirty="0">
                <a:solidFill>
                  <a:srgbClr val="C00000"/>
                </a:solidFill>
                <a:latin typeface="Arial Black" pitchFamily="34" charset="0"/>
              </a:endParaRPr>
            </a:p>
          </p:txBody>
        </p:sp>
        <p:sp>
          <p:nvSpPr>
            <p:cNvPr id="7" name="TextBox 6"/>
            <p:cNvSpPr txBox="1"/>
            <p:nvPr/>
          </p:nvSpPr>
          <p:spPr>
            <a:xfrm>
              <a:off x="4648200" y="5253487"/>
              <a:ext cx="3810000" cy="1200329"/>
            </a:xfrm>
            <a:prstGeom prst="rect">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t>Gen. 19:32; Prov. 20:1; 23:29-35; 31:4; Is. 5:11; Hos. 7:5; 1 Pet. 4:3; etc.</a:t>
              </a:r>
              <a:endParaRPr lang="en-US" sz="2400" dirty="0"/>
            </a:p>
          </p:txBody>
        </p:sp>
      </p:grpSp>
      <p:sp>
        <p:nvSpPr>
          <p:cNvPr id="11" name="TextBox 10"/>
          <p:cNvSpPr txBox="1"/>
          <p:nvPr/>
        </p:nvSpPr>
        <p:spPr>
          <a:xfrm>
            <a:off x="5689823" y="6400800"/>
            <a:ext cx="1726755" cy="461665"/>
          </a:xfrm>
          <a:prstGeom prst="rect">
            <a:avLst/>
          </a:prstGeom>
          <a:noFill/>
        </p:spPr>
        <p:txBody>
          <a:bodyPr wrap="none" rtlCol="0">
            <a:spAutoFit/>
          </a:bodyPr>
          <a:lstStyle/>
          <a:p>
            <a:pPr algn="ctr"/>
            <a:r>
              <a:rPr lang="en-US" sz="2400" i="1" dirty="0" smtClean="0"/>
              <a:t>intoxicating</a:t>
            </a:r>
            <a:endParaRPr lang="en-US" sz="2400" i="1" dirty="0"/>
          </a:p>
        </p:txBody>
      </p:sp>
      <p:sp>
        <p:nvSpPr>
          <p:cNvPr id="12" name="TextBox 11"/>
          <p:cNvSpPr txBox="1"/>
          <p:nvPr/>
        </p:nvSpPr>
        <p:spPr>
          <a:xfrm>
            <a:off x="1547144" y="6400800"/>
            <a:ext cx="2239717" cy="461665"/>
          </a:xfrm>
          <a:prstGeom prst="rect">
            <a:avLst/>
          </a:prstGeom>
          <a:noFill/>
        </p:spPr>
        <p:txBody>
          <a:bodyPr wrap="none" rtlCol="0">
            <a:spAutoFit/>
          </a:bodyPr>
          <a:lstStyle/>
          <a:p>
            <a:pPr algn="ctr"/>
            <a:r>
              <a:rPr lang="en-US" sz="2400" i="1" dirty="0" smtClean="0"/>
              <a:t>not intoxicating</a:t>
            </a:r>
            <a:endParaRPr lang="en-US" sz="2400" i="1" dirty="0"/>
          </a:p>
        </p:txBody>
      </p:sp>
    </p:spTree>
    <p:extLst>
      <p:ext uri="{BB962C8B-B14F-4D97-AF65-F5344CB8AC3E}">
        <p14:creationId xmlns:p14="http://schemas.microsoft.com/office/powerpoint/2010/main" val="3534965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1+#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Aharoni" pitchFamily="2" charset="-79"/>
                <a:cs typeface="Aharoni" pitchFamily="2" charset="-79"/>
              </a:rPr>
              <a:t>Dancing?</a:t>
            </a:r>
            <a:endParaRPr lang="en-US" sz="4800" dirty="0">
              <a:latin typeface="Aharoni" pitchFamily="2" charset="-79"/>
              <a:cs typeface="Aharoni" pitchFamily="2" charset="-79"/>
            </a:endParaRPr>
          </a:p>
        </p:txBody>
      </p:sp>
      <p:sp>
        <p:nvSpPr>
          <p:cNvPr id="3" name="Content Placeholder 2"/>
          <p:cNvSpPr>
            <a:spLocks noGrp="1"/>
          </p:cNvSpPr>
          <p:nvPr>
            <p:ph idx="1"/>
          </p:nvPr>
        </p:nvSpPr>
        <p:spPr>
          <a:xfrm>
            <a:off x="457200" y="1600200"/>
            <a:ext cx="7467600" cy="4876800"/>
          </a:xfrm>
        </p:spPr>
        <p:txBody>
          <a:bodyPr>
            <a:normAutofit fontScale="92500" lnSpcReduction="20000"/>
          </a:bodyPr>
          <a:lstStyle/>
          <a:p>
            <a:pPr marL="36576" indent="0">
              <a:buNone/>
            </a:pPr>
            <a:r>
              <a:rPr lang="en-US" dirty="0" smtClean="0"/>
              <a:t>1  </a:t>
            </a:r>
            <a:r>
              <a:rPr lang="en-US" dirty="0"/>
              <a:t>To everything there is a season, A time for every purpose under heaven:</a:t>
            </a:r>
          </a:p>
          <a:p>
            <a:pPr marL="36576" indent="0">
              <a:buNone/>
            </a:pPr>
            <a:r>
              <a:rPr lang="en-US" dirty="0"/>
              <a:t>2  A time to be born, And a time to die; A time to plant, And a time to pluck what is planted;</a:t>
            </a:r>
          </a:p>
          <a:p>
            <a:pPr marL="36576" indent="0">
              <a:buNone/>
            </a:pPr>
            <a:r>
              <a:rPr lang="en-US" dirty="0"/>
              <a:t>3  A time to kill, And a time to heal; A time to break down, And a time to build up;</a:t>
            </a:r>
          </a:p>
          <a:p>
            <a:pPr marL="36576" indent="0">
              <a:buNone/>
            </a:pPr>
            <a:r>
              <a:rPr lang="en-US" dirty="0"/>
              <a:t>4  A time to weep, And a time to laugh; A time to mourn, </a:t>
            </a:r>
            <a:r>
              <a:rPr lang="en-US" dirty="0">
                <a:solidFill>
                  <a:schemeClr val="accent2"/>
                </a:solidFill>
              </a:rPr>
              <a:t>And a time to dance</a:t>
            </a:r>
            <a:r>
              <a:rPr lang="en-US" dirty="0"/>
              <a:t>;</a:t>
            </a:r>
          </a:p>
          <a:p>
            <a:pPr marL="36576" indent="0">
              <a:buNone/>
            </a:pPr>
            <a:r>
              <a:rPr lang="en-US" dirty="0" smtClean="0"/>
              <a:t>5  A </a:t>
            </a:r>
            <a:r>
              <a:rPr lang="en-US" dirty="0"/>
              <a:t>time to cast away stones, And a time to gather stones; A time to embrace, And a time to refrain from </a:t>
            </a:r>
            <a:r>
              <a:rPr lang="en-US" dirty="0" smtClean="0"/>
              <a:t>embracing</a:t>
            </a:r>
          </a:p>
          <a:p>
            <a:pPr marL="36576" indent="0">
              <a:buNone/>
            </a:pPr>
            <a:r>
              <a:rPr lang="en-US" dirty="0" smtClean="0"/>
              <a:t>(Eccl. 3:1-5)</a:t>
            </a:r>
            <a:endParaRPr lang="en-US" dirty="0"/>
          </a:p>
          <a:p>
            <a:pPr marL="36576" indent="0">
              <a:buNone/>
            </a:pPr>
            <a:endParaRPr lang="en-US" dirty="0"/>
          </a:p>
        </p:txBody>
      </p:sp>
    </p:spTree>
    <p:extLst>
      <p:ext uri="{BB962C8B-B14F-4D97-AF65-F5344CB8AC3E}">
        <p14:creationId xmlns:p14="http://schemas.microsoft.com/office/powerpoint/2010/main" val="1850746092"/>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Juxtaposed</a:t>
            </a:r>
            <a:r>
              <a:rPr lang="en-US" dirty="0" smtClean="0"/>
              <a:t> </a:t>
            </a:r>
            <a:r>
              <a:rPr lang="en-US" dirty="0" smtClean="0">
                <a:latin typeface="Bradley Hand ITC" pitchFamily="66" charset="0"/>
              </a:rPr>
              <a:t>Actions</a:t>
            </a:r>
            <a:endParaRPr lang="en-US" dirty="0">
              <a:latin typeface="Bradley Hand ITC" pitchFamily="66" charset="0"/>
            </a:endParaRPr>
          </a:p>
        </p:txBody>
      </p:sp>
      <p:sp>
        <p:nvSpPr>
          <p:cNvPr id="3" name="Content Placeholder 2"/>
          <p:cNvSpPr>
            <a:spLocks noGrp="1"/>
          </p:cNvSpPr>
          <p:nvPr>
            <p:ph idx="1"/>
          </p:nvPr>
        </p:nvSpPr>
        <p:spPr>
          <a:xfrm>
            <a:off x="457200" y="1295400"/>
            <a:ext cx="7467600" cy="5181600"/>
          </a:xfrm>
        </p:spPr>
        <p:txBody>
          <a:bodyPr>
            <a:normAutofit fontScale="92500" lnSpcReduction="10000"/>
          </a:bodyPr>
          <a:lstStyle/>
          <a:p>
            <a:pPr>
              <a:buFont typeface="Wingdings" pitchFamily="2" charset="2"/>
              <a:buChar char="ü"/>
            </a:pPr>
            <a:r>
              <a:rPr lang="en-US" dirty="0" smtClean="0"/>
              <a:t>Do not </a:t>
            </a:r>
            <a:r>
              <a:rPr lang="en-US" dirty="0" smtClean="0">
                <a:solidFill>
                  <a:schemeClr val="accent2">
                    <a:lumMod val="60000"/>
                    <a:lumOff val="40000"/>
                  </a:schemeClr>
                </a:solidFill>
              </a:rPr>
              <a:t>plant</a:t>
            </a:r>
            <a:r>
              <a:rPr lang="en-US" dirty="0" smtClean="0"/>
              <a:t> when it is time to </a:t>
            </a:r>
            <a:r>
              <a:rPr lang="en-US" dirty="0" smtClean="0">
                <a:solidFill>
                  <a:schemeClr val="accent2">
                    <a:lumMod val="60000"/>
                    <a:lumOff val="40000"/>
                  </a:schemeClr>
                </a:solidFill>
              </a:rPr>
              <a:t>pluck</a:t>
            </a:r>
          </a:p>
          <a:p>
            <a:pPr>
              <a:buFont typeface="Wingdings" pitchFamily="2" charset="2"/>
              <a:buChar char="ü"/>
            </a:pPr>
            <a:r>
              <a:rPr lang="en-US" dirty="0" smtClean="0"/>
              <a:t>The time to </a:t>
            </a:r>
            <a:r>
              <a:rPr lang="en-US" dirty="0" smtClean="0">
                <a:solidFill>
                  <a:schemeClr val="accent2">
                    <a:lumMod val="60000"/>
                    <a:lumOff val="40000"/>
                  </a:schemeClr>
                </a:solidFill>
              </a:rPr>
              <a:t>break</a:t>
            </a:r>
            <a:r>
              <a:rPr lang="en-US" dirty="0" smtClean="0"/>
              <a:t> down is not the time to </a:t>
            </a:r>
            <a:r>
              <a:rPr lang="en-US" dirty="0" smtClean="0">
                <a:solidFill>
                  <a:schemeClr val="accent2">
                    <a:lumMod val="60000"/>
                    <a:lumOff val="40000"/>
                  </a:schemeClr>
                </a:solidFill>
              </a:rPr>
              <a:t>build</a:t>
            </a:r>
          </a:p>
          <a:p>
            <a:pPr>
              <a:buFont typeface="Wingdings" pitchFamily="2" charset="2"/>
              <a:buChar char="ü"/>
            </a:pPr>
            <a:r>
              <a:rPr lang="en-US" dirty="0" smtClean="0"/>
              <a:t>The time to </a:t>
            </a:r>
            <a:r>
              <a:rPr lang="en-US" dirty="0" smtClean="0">
                <a:solidFill>
                  <a:schemeClr val="accent2">
                    <a:lumMod val="60000"/>
                    <a:lumOff val="40000"/>
                  </a:schemeClr>
                </a:solidFill>
              </a:rPr>
              <a:t>weep</a:t>
            </a:r>
            <a:r>
              <a:rPr lang="en-US" dirty="0" smtClean="0"/>
              <a:t> is not the time to </a:t>
            </a:r>
            <a:r>
              <a:rPr lang="en-US" dirty="0" smtClean="0">
                <a:solidFill>
                  <a:schemeClr val="accent2">
                    <a:lumMod val="60000"/>
                    <a:lumOff val="40000"/>
                  </a:schemeClr>
                </a:solidFill>
              </a:rPr>
              <a:t>laugh</a:t>
            </a:r>
          </a:p>
          <a:p>
            <a:pPr>
              <a:buFont typeface="Wingdings" pitchFamily="2" charset="2"/>
              <a:buChar char="ü"/>
            </a:pPr>
            <a:r>
              <a:rPr lang="en-US" dirty="0" smtClean="0"/>
              <a:t>The time to </a:t>
            </a:r>
            <a:r>
              <a:rPr lang="en-US" dirty="0" smtClean="0">
                <a:solidFill>
                  <a:schemeClr val="accent2">
                    <a:lumMod val="60000"/>
                    <a:lumOff val="40000"/>
                  </a:schemeClr>
                </a:solidFill>
              </a:rPr>
              <a:t>mourn</a:t>
            </a:r>
            <a:r>
              <a:rPr lang="en-US" dirty="0" smtClean="0"/>
              <a:t> is not the time to </a:t>
            </a:r>
            <a:r>
              <a:rPr lang="en-US" dirty="0" smtClean="0">
                <a:solidFill>
                  <a:schemeClr val="accent2">
                    <a:lumMod val="60000"/>
                    <a:lumOff val="40000"/>
                  </a:schemeClr>
                </a:solidFill>
              </a:rPr>
              <a:t>dance</a:t>
            </a:r>
          </a:p>
          <a:p>
            <a:pPr lvl="1"/>
            <a:r>
              <a:rPr lang="en-US" dirty="0" smtClean="0"/>
              <a:t>“Dance” means “to skip about” (Online Bible Hebrew Lexicon)</a:t>
            </a:r>
          </a:p>
          <a:p>
            <a:pPr lvl="2"/>
            <a:r>
              <a:rPr lang="en-US" dirty="0" smtClean="0"/>
              <a:t> cf. 1 Chron. 15:29, “whirling;” Job 21:11 “dance;” Ps. 29:6; 114:4, 6 “skip;” ; Is. 13:21, </a:t>
            </a:r>
            <a:r>
              <a:rPr lang="en-US" dirty="0"/>
              <a:t>“</a:t>
            </a:r>
            <a:r>
              <a:rPr lang="en-US" dirty="0" smtClean="0"/>
              <a:t>caper;” Joel 2:5 “leap;” Nah. 3:2, “clattering”</a:t>
            </a:r>
          </a:p>
          <a:p>
            <a:pPr lvl="1"/>
            <a:r>
              <a:rPr lang="en-US" dirty="0" smtClean="0"/>
              <a:t>Solomon had in mind an expression of joy</a:t>
            </a:r>
          </a:p>
          <a:p>
            <a:pPr lvl="2"/>
            <a:r>
              <a:rPr lang="en-US" dirty="0" smtClean="0"/>
              <a:t>Not a social gathering for men to handle women, in show, competition, exercise or otherwise</a:t>
            </a:r>
          </a:p>
        </p:txBody>
      </p:sp>
    </p:spTree>
    <p:extLst>
      <p:ext uri="{BB962C8B-B14F-4D97-AF65-F5344CB8AC3E}">
        <p14:creationId xmlns:p14="http://schemas.microsoft.com/office/powerpoint/2010/main" val="35212694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Know The Truth</a:t>
            </a:r>
            <a:endParaRPr lang="en-US" dirty="0"/>
          </a:p>
        </p:txBody>
      </p:sp>
      <p:sp>
        <p:nvSpPr>
          <p:cNvPr id="3" name="Content Placeholder 2"/>
          <p:cNvSpPr>
            <a:spLocks noGrp="1"/>
          </p:cNvSpPr>
          <p:nvPr>
            <p:ph idx="1"/>
          </p:nvPr>
        </p:nvSpPr>
        <p:spPr/>
        <p:txBody>
          <a:bodyPr/>
          <a:lstStyle/>
          <a:p>
            <a:r>
              <a:rPr lang="en-US" dirty="0" smtClean="0"/>
              <a:t>We must accept what the Bible says</a:t>
            </a:r>
          </a:p>
          <a:p>
            <a:r>
              <a:rPr lang="en-US" dirty="0" smtClean="0"/>
              <a:t>Accept all that the Bible says</a:t>
            </a:r>
          </a:p>
          <a:p>
            <a:r>
              <a:rPr lang="en-US" dirty="0"/>
              <a:t>R</a:t>
            </a:r>
            <a:r>
              <a:rPr lang="en-US" dirty="0" smtClean="0"/>
              <a:t>especting the context of what the Bible says</a:t>
            </a:r>
          </a:p>
          <a:p>
            <a:r>
              <a:rPr lang="en-US" dirty="0" smtClean="0"/>
              <a:t>Next lesson: </a:t>
            </a:r>
          </a:p>
          <a:p>
            <a:pPr lvl="1">
              <a:buFont typeface="Wingdings" pitchFamily="2" charset="2"/>
              <a:buChar char="ü"/>
            </a:pPr>
            <a:r>
              <a:rPr lang="en-US" dirty="0" smtClean="0"/>
              <a:t>Examples of Bible dancing</a:t>
            </a:r>
          </a:p>
          <a:p>
            <a:pPr lvl="1">
              <a:buFont typeface="Wingdings" pitchFamily="2" charset="2"/>
              <a:buChar char="ü"/>
            </a:pPr>
            <a:r>
              <a:rPr lang="en-US" dirty="0" smtClean="0"/>
              <a:t>New Testament warnings and principles</a:t>
            </a:r>
            <a:endParaRPr lang="en-US" dirty="0"/>
          </a:p>
        </p:txBody>
      </p:sp>
    </p:spTree>
    <p:extLst>
      <p:ext uri="{BB962C8B-B14F-4D97-AF65-F5344CB8AC3E}">
        <p14:creationId xmlns:p14="http://schemas.microsoft.com/office/powerpoint/2010/main" val="6479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4572000" cy="5821362"/>
          </a:xfrm>
          <a:prstGeom prst="rect">
            <a:avLst/>
          </a:prstGeom>
        </p:spPr>
        <p:txBody>
          <a:bodyPr vert="horz" lIns="45720" rIns="45720" anchor="ctr">
            <a:normAutofit fontScale="97500"/>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b="1" dirty="0" smtClean="0"/>
              <a:t>T. A. Faulkner</a:t>
            </a:r>
            <a:r>
              <a:rPr lang="en-US" dirty="0" smtClean="0"/>
              <a:t/>
            </a:r>
            <a:br>
              <a:rPr lang="en-US" dirty="0" smtClean="0"/>
            </a:br>
            <a:r>
              <a:rPr lang="en-US" sz="3300" dirty="0" smtClean="0"/>
              <a:t>(former dancing master and proprietor of the Los Angeles Dancing Academy and president of Dancing Masters’ Association of the Pacific Coast)</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583176"/>
            <a:ext cx="2907187"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09600" y="228600"/>
            <a:ext cx="4395691" cy="892552"/>
          </a:xfrm>
          <a:prstGeom prst="rect">
            <a:avLst/>
          </a:prstGeom>
          <a:noFill/>
        </p:spPr>
        <p:txBody>
          <a:bodyPr wrap="none" rtlCol="0">
            <a:spAutoFit/>
          </a:bodyPr>
          <a:lstStyle/>
          <a:p>
            <a:r>
              <a:rPr lang="en-US" sz="2800" dirty="0"/>
              <a:t>“The Lure Of The Dance</a:t>
            </a:r>
            <a:r>
              <a:rPr lang="en-US" sz="2800" dirty="0" smtClean="0"/>
              <a:t>,” </a:t>
            </a:r>
          </a:p>
          <a:p>
            <a:r>
              <a:rPr lang="en-US" sz="2400" dirty="0" smtClean="0"/>
              <a:t>p. 63, © </a:t>
            </a:r>
            <a:r>
              <a:rPr lang="en-US" sz="2400" dirty="0"/>
              <a:t>1916, </a:t>
            </a:r>
            <a:r>
              <a:rPr lang="en-US" sz="2400" dirty="0" smtClean="0"/>
              <a:t>1919.</a:t>
            </a:r>
          </a:p>
        </p:txBody>
      </p:sp>
    </p:spTree>
    <p:extLst>
      <p:ext uri="{BB962C8B-B14F-4D97-AF65-F5344CB8AC3E}">
        <p14:creationId xmlns:p14="http://schemas.microsoft.com/office/powerpoint/2010/main" val="389904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Steven\AppData\Local\Microsoft\Windows\Temporary Internet Files\Content.IE5\VX4N11TW\MC900449043[1].jpg"/>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2133600" y="1752600"/>
            <a:ext cx="3276600" cy="213360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1143000"/>
            <a:ext cx="6019800" cy="4038600"/>
          </a:xfrm>
        </p:spPr>
        <p:txBody>
          <a:bodyPr>
            <a:prstTxWarp prst="textPlain">
              <a:avLst>
                <a:gd name="adj" fmla="val 47157"/>
              </a:avLst>
            </a:prstTxWarp>
            <a:normAutofit/>
          </a:bodyPr>
          <a:lstStyle/>
          <a:p>
            <a:pPr algn="ctr"/>
            <a:r>
              <a:rPr lang="en-US" sz="48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Is Modern Dancing</a:t>
            </a:r>
            <a:br>
              <a:rPr lang="en-US" sz="48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br>
            <a:r>
              <a:rPr lang="en-US" sz="7200" cap="none" dirty="0" smtClean="0">
                <a:ln w="17780" cmpd="sng">
                  <a:solidFill>
                    <a:srgbClr val="7030A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haroni" pitchFamily="2" charset="-79"/>
                <a:cs typeface="Aharoni" pitchFamily="2" charset="-79"/>
              </a:rPr>
              <a:t>Acceptable</a:t>
            </a:r>
            <a:r>
              <a:rPr lang="en-US" sz="7200" cap="none"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haroni" pitchFamily="2" charset="-79"/>
                <a:cs typeface="Aharoni" pitchFamily="2" charset="-79"/>
              </a:rPr>
              <a:t> </a:t>
            </a:r>
            <a:r>
              <a:rPr lang="en-US" sz="4800"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Entertainment For The Christian?</a:t>
            </a:r>
            <a:endParaRPr lang="en-US" sz="4800"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endParaRPr>
          </a:p>
        </p:txBody>
      </p:sp>
      <p:sp>
        <p:nvSpPr>
          <p:cNvPr id="4" name="TextBox 3"/>
          <p:cNvSpPr txBox="1"/>
          <p:nvPr/>
        </p:nvSpPr>
        <p:spPr>
          <a:xfrm>
            <a:off x="0" y="6519446"/>
            <a:ext cx="9144000" cy="338554"/>
          </a:xfrm>
          <a:prstGeom prst="rect">
            <a:avLst/>
          </a:prstGeom>
          <a:noFill/>
        </p:spPr>
        <p:txBody>
          <a:bodyPr wrap="square" rtlCol="0">
            <a:spAutoFit/>
          </a:bodyPr>
          <a:lstStyle/>
          <a:p>
            <a:r>
              <a:rPr lang="en-US" sz="1600" i="1" dirty="0" smtClean="0"/>
              <a:t>All verses are from the New King James Version unless noted.</a:t>
            </a:r>
            <a:endParaRPr lang="en-US" sz="1600" i="1" dirty="0"/>
          </a:p>
        </p:txBody>
      </p:sp>
      <p:sp>
        <p:nvSpPr>
          <p:cNvPr id="3" name="TextBox 2"/>
          <p:cNvSpPr txBox="1"/>
          <p:nvPr/>
        </p:nvSpPr>
        <p:spPr>
          <a:xfrm>
            <a:off x="8306995" y="0"/>
            <a:ext cx="800219" cy="369332"/>
          </a:xfrm>
          <a:prstGeom prst="rect">
            <a:avLst/>
          </a:prstGeom>
          <a:noFill/>
        </p:spPr>
        <p:txBody>
          <a:bodyPr wrap="none" rtlCol="0">
            <a:spAutoFit/>
          </a:bodyPr>
          <a:lstStyle/>
          <a:p>
            <a:r>
              <a:rPr lang="en-US" dirty="0" smtClean="0">
                <a:solidFill>
                  <a:schemeClr val="accent2">
                    <a:lumMod val="60000"/>
                    <a:lumOff val="40000"/>
                  </a:schemeClr>
                </a:solidFill>
              </a:rPr>
              <a:t>Part 1</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131007025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Say:</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3600" b="1" dirty="0" smtClean="0">
                <a:solidFill>
                  <a:schemeClr val="accent1">
                    <a:lumMod val="60000"/>
                    <a:lumOff val="40000"/>
                  </a:schemeClr>
                </a:solidFill>
              </a:rPr>
              <a:t>“I don’t see any harm in it.”</a:t>
            </a:r>
          </a:p>
          <a:p>
            <a:pPr lvl="1"/>
            <a:r>
              <a:rPr lang="en-US" sz="3200" dirty="0" smtClean="0"/>
              <a:t>Yet things that are truly good, we would never say or ask “Is there any harm in it?”</a:t>
            </a:r>
          </a:p>
        </p:txBody>
      </p:sp>
    </p:spTree>
    <p:extLst>
      <p:ext uri="{BB962C8B-B14F-4D97-AF65-F5344CB8AC3E}">
        <p14:creationId xmlns:p14="http://schemas.microsoft.com/office/powerpoint/2010/main" val="233687208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Ranted:</a:t>
            </a:r>
            <a:endParaRPr lang="en-US" dirty="0"/>
          </a:p>
        </p:txBody>
      </p:sp>
      <p:sp>
        <p:nvSpPr>
          <p:cNvPr id="3" name="Content Placeholder 2"/>
          <p:cNvSpPr>
            <a:spLocks noGrp="1"/>
          </p:cNvSpPr>
          <p:nvPr>
            <p:ph idx="1"/>
          </p:nvPr>
        </p:nvSpPr>
        <p:spPr>
          <a:xfrm>
            <a:off x="457200" y="1600200"/>
            <a:ext cx="7772400" cy="5257800"/>
          </a:xfrm>
        </p:spPr>
        <p:txBody>
          <a:bodyPr>
            <a:normAutofit lnSpcReduction="10000"/>
          </a:bodyPr>
          <a:lstStyle/>
          <a:p>
            <a:r>
              <a:rPr lang="en-US" sz="3400" dirty="0" smtClean="0">
                <a:solidFill>
                  <a:schemeClr val="accent1">
                    <a:lumMod val="60000"/>
                    <a:lumOff val="40000"/>
                  </a:schemeClr>
                </a:solidFill>
              </a:rPr>
              <a:t>“</a:t>
            </a:r>
            <a:r>
              <a:rPr lang="en-US" sz="3400" dirty="0">
                <a:solidFill>
                  <a:schemeClr val="accent1">
                    <a:lumMod val="60000"/>
                    <a:lumOff val="40000"/>
                  </a:schemeClr>
                </a:solidFill>
              </a:rPr>
              <a:t>people need to learn to attend to their own lives and stay out of others....it's called being a </a:t>
            </a:r>
            <a:r>
              <a:rPr lang="en-US" sz="3400" dirty="0" smtClean="0">
                <a:solidFill>
                  <a:schemeClr val="accent1">
                    <a:lumMod val="60000"/>
                    <a:lumOff val="40000"/>
                  </a:schemeClr>
                </a:solidFill>
              </a:rPr>
              <a:t>busybody” </a:t>
            </a:r>
            <a:r>
              <a:rPr lang="en-US" sz="3200" dirty="0" smtClean="0">
                <a:solidFill>
                  <a:schemeClr val="accent1">
                    <a:lumMod val="60000"/>
                    <a:lumOff val="40000"/>
                  </a:schemeClr>
                </a:solidFill>
              </a:rPr>
              <a:t/>
            </a:r>
            <a:br>
              <a:rPr lang="en-US" sz="3200" dirty="0" smtClean="0">
                <a:solidFill>
                  <a:schemeClr val="accent1">
                    <a:lumMod val="60000"/>
                    <a:lumOff val="40000"/>
                  </a:schemeClr>
                </a:solidFill>
              </a:rPr>
            </a:br>
            <a:r>
              <a:rPr lang="en-US" sz="2400" dirty="0" smtClean="0"/>
              <a:t>(Actual FB comment from a mother defending daughter’s right to participate in swing-dance class, Feb. 2010)</a:t>
            </a:r>
          </a:p>
          <a:p>
            <a:pPr lvl="1"/>
            <a:r>
              <a:rPr lang="en-US" sz="2800" dirty="0" smtClean="0"/>
              <a:t>Example of why warnings exists in scripture against the hardening effect of sin (Heb. 3:13; 2 Tim. 4:3; etc.)</a:t>
            </a:r>
          </a:p>
          <a:p>
            <a:pPr lvl="1"/>
            <a:r>
              <a:rPr lang="en-US" sz="2800" dirty="0" smtClean="0"/>
              <a:t>What about warning against other like sins (drinking, immodesty, smoking, drugs, etc.)?</a:t>
            </a:r>
          </a:p>
        </p:txBody>
      </p:sp>
    </p:spTree>
    <p:extLst>
      <p:ext uri="{BB962C8B-B14F-4D97-AF65-F5344CB8AC3E}">
        <p14:creationId xmlns:p14="http://schemas.microsoft.com/office/powerpoint/2010/main" val="31667716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673970"/>
          </a:xfrm>
        </p:spPr>
        <p:txBody>
          <a:bodyPr>
            <a:normAutofit fontScale="85000" lnSpcReduction="20000"/>
          </a:bodyPr>
          <a:lstStyle/>
          <a:p>
            <a:pPr marL="0" indent="0">
              <a:buNone/>
            </a:pPr>
            <a:r>
              <a:rPr lang="en-US" sz="3300" dirty="0" smtClean="0"/>
              <a:t>“</a:t>
            </a:r>
            <a:r>
              <a:rPr lang="en-US" sz="3300" dirty="0"/>
              <a:t>Kids (along with some parents) enter the building.  Now before they can enter they must have modest dress on and if they don’t they are not allowed to enter.  Before anything begins they go over the rules (this is done every </a:t>
            </a:r>
            <a:r>
              <a:rPr lang="en-US" sz="3300" dirty="0" smtClean="0"/>
              <a:t>time)…There </a:t>
            </a:r>
            <a:r>
              <a:rPr lang="en-US" sz="3300" dirty="0"/>
              <a:t>is to be no touching of the body other than the hands.  There is no gyrating of the hips or the </a:t>
            </a:r>
            <a:r>
              <a:rPr lang="en-US" sz="3300" dirty="0" smtClean="0"/>
              <a:t>chest…If </a:t>
            </a:r>
            <a:r>
              <a:rPr lang="en-US" sz="3300" dirty="0"/>
              <a:t>there are any problems they are asked to leave.  They do not dance with one sole person.  If anyone is acting weird to either the girl or the guy that person that is offended goes to the adult and they (the guilty) are confronted and escorted </a:t>
            </a:r>
            <a:r>
              <a:rPr lang="en-US" sz="3300" dirty="0" smtClean="0"/>
              <a:t>out...After </a:t>
            </a:r>
            <a:r>
              <a:rPr lang="en-US" sz="3300" dirty="0"/>
              <a:t>all the rules have been said to all, then they open up in prayer (yes, done by someone not in the church of Christ but one that believes that there is a God</a:t>
            </a:r>
            <a:r>
              <a:rPr lang="en-US" sz="3300" dirty="0" smtClean="0"/>
              <a:t>)” </a:t>
            </a:r>
            <a:br>
              <a:rPr lang="en-US" sz="3300" dirty="0" smtClean="0"/>
            </a:br>
            <a:endParaRPr lang="en-US" sz="3300" dirty="0" smtClean="0"/>
          </a:p>
          <a:p>
            <a:pPr marL="0" indent="0">
              <a:buNone/>
            </a:pPr>
            <a:r>
              <a:rPr lang="en-US" sz="2600" i="1" dirty="0" smtClean="0">
                <a:solidFill>
                  <a:schemeClr val="tx2">
                    <a:lumMod val="75000"/>
                  </a:schemeClr>
                </a:solidFill>
              </a:rPr>
              <a:t>(</a:t>
            </a:r>
            <a:r>
              <a:rPr lang="en-US" sz="2600" i="1" dirty="0">
                <a:solidFill>
                  <a:schemeClr val="tx2">
                    <a:lumMod val="75000"/>
                  </a:schemeClr>
                </a:solidFill>
              </a:rPr>
              <a:t>E</a:t>
            </a:r>
            <a:r>
              <a:rPr lang="en-US" sz="2600" i="1" dirty="0" smtClean="0">
                <a:solidFill>
                  <a:schemeClr val="tx2">
                    <a:lumMod val="75000"/>
                  </a:schemeClr>
                </a:solidFill>
              </a:rPr>
              <a:t>mail of a permissive father justifying the decision to let his daughter participate in swing-dance classes,  2/12/2010)</a:t>
            </a:r>
            <a:endParaRPr lang="en-US" i="1" dirty="0" smtClean="0">
              <a:solidFill>
                <a:schemeClr val="tx2">
                  <a:lumMod val="75000"/>
                </a:schemeClr>
              </a:solidFill>
            </a:endParaRPr>
          </a:p>
        </p:txBody>
      </p:sp>
    </p:spTree>
    <p:extLst>
      <p:ext uri="{BB962C8B-B14F-4D97-AF65-F5344CB8AC3E}">
        <p14:creationId xmlns:p14="http://schemas.microsoft.com/office/powerpoint/2010/main" val="2121107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1143000"/>
          </a:xfrm>
        </p:spPr>
        <p:txBody>
          <a:bodyPr>
            <a:noAutofit/>
          </a:bodyPr>
          <a:lstStyle/>
          <a:p>
            <a:r>
              <a:rPr lang="en-US" sz="3200" dirty="0">
                <a:latin typeface="Aharoni" pitchFamily="2" charset="-79"/>
                <a:cs typeface="Aharoni" pitchFamily="2" charset="-79"/>
              </a:rPr>
              <a:t>“The way of a fool is right in his own eyes, But he who heeds counsel is wise” (Prov. 12:15)</a:t>
            </a:r>
            <a:br>
              <a:rPr lang="en-US" sz="3200" dirty="0">
                <a:latin typeface="Aharoni" pitchFamily="2" charset="-79"/>
                <a:cs typeface="Aharoni" pitchFamily="2" charset="-79"/>
              </a:rPr>
            </a:br>
            <a:endParaRPr lang="en-US" sz="3200"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marL="550926" indent="-514350">
              <a:buFont typeface="+mj-lt"/>
              <a:buAutoNum type="arabicPeriod"/>
            </a:pPr>
            <a:r>
              <a:rPr lang="en-US" sz="3200" dirty="0" smtClean="0"/>
              <a:t>If dancing is a “pure” activity, why do parents need to chaperon the class?</a:t>
            </a:r>
          </a:p>
          <a:p>
            <a:pPr marL="550926" indent="-514350">
              <a:buFont typeface="+mj-lt"/>
              <a:buAutoNum type="arabicPeriod"/>
            </a:pPr>
            <a:r>
              <a:rPr lang="en-US" sz="3200" dirty="0" smtClean="0"/>
              <a:t>The world doesn’t know how to define modest dress </a:t>
            </a:r>
          </a:p>
        </p:txBody>
      </p:sp>
    </p:spTree>
    <p:extLst>
      <p:ext uri="{BB962C8B-B14F-4D97-AF65-F5344CB8AC3E}">
        <p14:creationId xmlns:p14="http://schemas.microsoft.com/office/powerpoint/2010/main" val="3149828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miley Face 14"/>
          <p:cNvSpPr/>
          <p:nvPr/>
        </p:nvSpPr>
        <p:spPr>
          <a:xfrm>
            <a:off x="5181600" y="1680517"/>
            <a:ext cx="693428" cy="716257"/>
          </a:xfrm>
          <a:prstGeom prst="smileyFace">
            <a:avLst>
              <a:gd name="adj" fmla="val -4653"/>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077200" cy="1143000"/>
          </a:xfrm>
        </p:spPr>
        <p:txBody>
          <a:bodyPr>
            <a:noAutofit/>
          </a:bodyPr>
          <a:lstStyle/>
          <a:p>
            <a:r>
              <a:rPr lang="en-US" sz="3200" dirty="0">
                <a:latin typeface="Aharoni" pitchFamily="2" charset="-79"/>
                <a:cs typeface="Aharoni" pitchFamily="2" charset="-79"/>
              </a:rPr>
              <a:t>“The way of a fool is right in his own eyes, But he who heeds counsel is wise” (Prov. 12:15)</a:t>
            </a:r>
            <a:br>
              <a:rPr lang="en-US" sz="3200" dirty="0">
                <a:latin typeface="Aharoni" pitchFamily="2" charset="-79"/>
                <a:cs typeface="Aharoni" pitchFamily="2" charset="-79"/>
              </a:rPr>
            </a:br>
            <a:endParaRPr lang="en-US" sz="3200"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marL="550926" indent="-514350">
              <a:buFont typeface="+mj-lt"/>
              <a:buAutoNum type="arabicPeriod" startAt="3"/>
            </a:pPr>
            <a:r>
              <a:rPr lang="en-US" sz="3200" dirty="0" smtClean="0"/>
              <a:t>Such parents send </a:t>
            </a:r>
            <a:br>
              <a:rPr lang="en-US" sz="3200" dirty="0" smtClean="0"/>
            </a:br>
            <a:r>
              <a:rPr lang="en-US" sz="3200" dirty="0" smtClean="0"/>
              <a:t>their children to a </a:t>
            </a:r>
            <a:br>
              <a:rPr lang="en-US" sz="3200" dirty="0" smtClean="0"/>
            </a:br>
            <a:r>
              <a:rPr lang="en-US" sz="3200" dirty="0" smtClean="0"/>
              <a:t>slippery slope</a:t>
            </a:r>
          </a:p>
        </p:txBody>
      </p:sp>
      <p:grpSp>
        <p:nvGrpSpPr>
          <p:cNvPr id="5" name="Group 4"/>
          <p:cNvGrpSpPr/>
          <p:nvPr/>
        </p:nvGrpSpPr>
        <p:grpSpPr>
          <a:xfrm>
            <a:off x="4495802" y="1676400"/>
            <a:ext cx="3945525" cy="5153036"/>
            <a:chOff x="4495802" y="2286000"/>
            <a:chExt cx="3945525" cy="4543436"/>
          </a:xfrm>
        </p:grpSpPr>
        <p:cxnSp>
          <p:nvCxnSpPr>
            <p:cNvPr id="11" name="Straight Connector 10"/>
            <p:cNvCxnSpPr/>
            <p:nvPr/>
          </p:nvCxnSpPr>
          <p:spPr>
            <a:xfrm>
              <a:off x="5927651" y="5866344"/>
              <a:ext cx="2513676"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5927651" y="2601762"/>
              <a:ext cx="481753" cy="867259"/>
            </a:xfrm>
            <a:prstGeom prst="rect">
              <a:avLst/>
            </a:prstGeom>
            <a:noFill/>
          </p:spPr>
          <p:txBody>
            <a:bodyPr wrap="none" rtlCol="0">
              <a:spAutoFit/>
            </a:bodyPr>
            <a:lstStyle/>
            <a:p>
              <a:r>
                <a:rPr lang="en-US" sz="2800" dirty="0" smtClean="0"/>
                <a:t>X</a:t>
              </a:r>
              <a:endParaRPr lang="en-US" sz="2800" dirty="0"/>
            </a:p>
          </p:txBody>
        </p:sp>
        <p:sp>
          <p:nvSpPr>
            <p:cNvPr id="13" name="TextBox 12"/>
            <p:cNvSpPr txBox="1"/>
            <p:nvPr/>
          </p:nvSpPr>
          <p:spPr>
            <a:xfrm>
              <a:off x="6685341" y="3189639"/>
              <a:ext cx="481753" cy="867259"/>
            </a:xfrm>
            <a:prstGeom prst="rect">
              <a:avLst/>
            </a:prstGeom>
            <a:noFill/>
          </p:spPr>
          <p:txBody>
            <a:bodyPr wrap="none" rtlCol="0">
              <a:spAutoFit/>
            </a:bodyPr>
            <a:lstStyle/>
            <a:p>
              <a:r>
                <a:rPr lang="en-US" sz="2800" dirty="0" smtClean="0"/>
                <a:t>Y</a:t>
              </a:r>
              <a:endParaRPr lang="en-US" sz="2800" dirty="0"/>
            </a:p>
          </p:txBody>
        </p:sp>
        <p:sp>
          <p:nvSpPr>
            <p:cNvPr id="14" name="TextBox 13"/>
            <p:cNvSpPr txBox="1"/>
            <p:nvPr/>
          </p:nvSpPr>
          <p:spPr>
            <a:xfrm>
              <a:off x="7167093" y="3982403"/>
              <a:ext cx="459871" cy="867259"/>
            </a:xfrm>
            <a:prstGeom prst="rect">
              <a:avLst/>
            </a:prstGeom>
            <a:noFill/>
          </p:spPr>
          <p:txBody>
            <a:bodyPr wrap="none" rtlCol="0">
              <a:spAutoFit/>
            </a:bodyPr>
            <a:lstStyle/>
            <a:p>
              <a:r>
                <a:rPr lang="en-US" sz="2800" dirty="0" smtClean="0"/>
                <a:t>Z</a:t>
              </a:r>
              <a:endParaRPr lang="en-US" sz="2800" dirty="0"/>
            </a:p>
          </p:txBody>
        </p:sp>
        <p:sp>
          <p:nvSpPr>
            <p:cNvPr id="19" name="Smiley Face 18"/>
            <p:cNvSpPr/>
            <p:nvPr/>
          </p:nvSpPr>
          <p:spPr>
            <a:xfrm>
              <a:off x="5191702" y="2286000"/>
              <a:ext cx="693428" cy="631524"/>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2" name="Arc 21"/>
            <p:cNvSpPr/>
            <p:nvPr/>
          </p:nvSpPr>
          <p:spPr>
            <a:xfrm>
              <a:off x="4495802" y="3035391"/>
              <a:ext cx="2570052" cy="3794045"/>
            </a:xfrm>
            <a:prstGeom prst="arc">
              <a:avLst>
                <a:gd name="adj1" fmla="val 16200000"/>
                <a:gd name="adj2" fmla="val 244038"/>
              </a:avLst>
            </a:prstGeom>
            <a:ln w="57150">
              <a:solidFill>
                <a:schemeClr val="accent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TextBox 22"/>
          <p:cNvSpPr txBox="1"/>
          <p:nvPr/>
        </p:nvSpPr>
        <p:spPr>
          <a:xfrm>
            <a:off x="2468921" y="3429000"/>
            <a:ext cx="3322279"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Font typeface="Wingdings" pitchFamily="2" charset="2"/>
              <a:buChar char="ü"/>
            </a:pPr>
            <a:r>
              <a:rPr lang="en-US" sz="2400" dirty="0">
                <a:latin typeface="Book Antiqua" pitchFamily="18" charset="0"/>
              </a:rPr>
              <a:t>Jeremiah 23:11-14</a:t>
            </a:r>
          </a:p>
          <a:p>
            <a:pPr marL="342900" indent="-342900">
              <a:buFont typeface="Wingdings" pitchFamily="2" charset="2"/>
              <a:buChar char="ü"/>
            </a:pPr>
            <a:r>
              <a:rPr lang="en-US" sz="2400" dirty="0" smtClean="0">
                <a:latin typeface="Book Antiqua" pitchFamily="18" charset="0"/>
              </a:rPr>
              <a:t>Ecclesiastes 10:8</a:t>
            </a:r>
          </a:p>
          <a:p>
            <a:pPr marL="342900" indent="-342900">
              <a:buFont typeface="Wingdings" pitchFamily="2" charset="2"/>
              <a:buChar char="ü"/>
            </a:pPr>
            <a:r>
              <a:rPr lang="en-US" sz="2400" dirty="0" smtClean="0">
                <a:latin typeface="Book Antiqua" pitchFamily="18" charset="0"/>
              </a:rPr>
              <a:t>1 Kings 21:1-15</a:t>
            </a:r>
          </a:p>
          <a:p>
            <a:pPr marL="342900" indent="-342900">
              <a:buFont typeface="Wingdings" pitchFamily="2" charset="2"/>
              <a:buChar char="ü"/>
            </a:pPr>
            <a:r>
              <a:rPr lang="en-US" sz="2400" dirty="0" smtClean="0">
                <a:latin typeface="Book Antiqua" pitchFamily="18" charset="0"/>
              </a:rPr>
              <a:t>2 Samuel 11:1-17</a:t>
            </a:r>
            <a:endParaRPr lang="en-US" sz="2400" dirty="0">
              <a:latin typeface="Book Antiqua" pitchFamily="18" charset="0"/>
            </a:endParaRPr>
          </a:p>
        </p:txBody>
      </p:sp>
      <p:sp>
        <p:nvSpPr>
          <p:cNvPr id="6" name="TextBox 5"/>
          <p:cNvSpPr txBox="1"/>
          <p:nvPr/>
        </p:nvSpPr>
        <p:spPr>
          <a:xfrm>
            <a:off x="6608036" y="2082240"/>
            <a:ext cx="915635" cy="369332"/>
          </a:xfrm>
          <a:prstGeom prst="rect">
            <a:avLst/>
          </a:prstGeom>
          <a:noFill/>
        </p:spPr>
        <p:txBody>
          <a:bodyPr wrap="none" rtlCol="0">
            <a:spAutoFit/>
          </a:bodyPr>
          <a:lstStyle/>
          <a:p>
            <a:r>
              <a:rPr lang="en-US" dirty="0" smtClean="0"/>
              <a:t>Dance!</a:t>
            </a:r>
            <a:endParaRPr lang="en-US" dirty="0"/>
          </a:p>
        </p:txBody>
      </p:sp>
    </p:spTree>
    <p:extLst>
      <p:ext uri="{BB962C8B-B14F-4D97-AF65-F5344CB8AC3E}">
        <p14:creationId xmlns:p14="http://schemas.microsoft.com/office/powerpoint/2010/main" val="32147708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50" presetClass="path" presetSubtype="0" accel="50000" decel="50000" fill="hold" grpId="0" nodeType="withEffect">
                                  <p:stCondLst>
                                    <p:cond delay="0"/>
                                  </p:stCondLst>
                                  <p:childTnLst>
                                    <p:animMotion origin="layout" path="M -3.88889E-6 -2.22222E-6 L 0.08525 -2.22222E-6 C 0.12327 -2.22222E-6 0.17049 0.12639 0.17049 0.22917 L 0.17049 0.45834 " pathEditMode="relative" rAng="0" ptsTypes="FfFF">
                                      <p:cBhvr>
                                        <p:cTn id="15" dur="2000" fill="hold"/>
                                        <p:tgtEl>
                                          <p:spTgt spid="15"/>
                                        </p:tgtEl>
                                        <p:attrNameLst>
                                          <p:attrName>ppt_x</p:attrName>
                                          <p:attrName>ppt_y</p:attrName>
                                        </p:attrNameLst>
                                      </p:cBhvr>
                                      <p:rCtr x="8524" y="22917"/>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bg/>
                                          </p:spTgt>
                                        </p:tgtEl>
                                        <p:attrNameLst>
                                          <p:attrName>style.visibility</p:attrName>
                                        </p:attrNameLst>
                                      </p:cBhvr>
                                      <p:to>
                                        <p:strVal val="visible"/>
                                      </p:to>
                                    </p:set>
                                    <p:animEffect transition="in" filter="fade">
                                      <p:cBhvr>
                                        <p:cTn id="20" dur="500"/>
                                        <p:tgtEl>
                                          <p:spTgt spid="23">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Effect transition="in" filter="fade">
                                      <p:cBhvr>
                                        <p:cTn id="23" dur="500"/>
                                        <p:tgtEl>
                                          <p:spTgt spid="2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xEl>
                                              <p:pRg st="1" end="1"/>
                                            </p:txEl>
                                          </p:spTgt>
                                        </p:tgtEl>
                                        <p:attrNameLst>
                                          <p:attrName>style.visibility</p:attrName>
                                        </p:attrNameLst>
                                      </p:cBhvr>
                                      <p:to>
                                        <p:strVal val="visible"/>
                                      </p:to>
                                    </p:set>
                                    <p:animEffect transition="in" filter="fade">
                                      <p:cBhvr>
                                        <p:cTn id="28" dur="500"/>
                                        <p:tgtEl>
                                          <p:spTgt spid="2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xEl>
                                              <p:pRg st="2" end="2"/>
                                            </p:txEl>
                                          </p:spTgt>
                                        </p:tgtEl>
                                        <p:attrNameLst>
                                          <p:attrName>style.visibility</p:attrName>
                                        </p:attrNameLst>
                                      </p:cBhvr>
                                      <p:to>
                                        <p:strVal val="visible"/>
                                      </p:to>
                                    </p:set>
                                    <p:animEffect transition="in" filter="fade">
                                      <p:cBhvr>
                                        <p:cTn id="33" dur="500"/>
                                        <p:tgtEl>
                                          <p:spTgt spid="2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xEl>
                                              <p:pRg st="3" end="3"/>
                                            </p:txEl>
                                          </p:spTgt>
                                        </p:tgtEl>
                                        <p:attrNameLst>
                                          <p:attrName>style.visibility</p:attrName>
                                        </p:attrNameLst>
                                      </p:cBhvr>
                                      <p:to>
                                        <p:strVal val="visible"/>
                                      </p:to>
                                    </p:set>
                                    <p:animEffect transition="in" filter="fade">
                                      <p:cBhvr>
                                        <p:cTn id="38"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3" grpId="0" uiExpand="1" build="p"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1143000"/>
          </a:xfrm>
        </p:spPr>
        <p:txBody>
          <a:bodyPr>
            <a:noAutofit/>
          </a:bodyPr>
          <a:lstStyle/>
          <a:p>
            <a:r>
              <a:rPr lang="en-US" sz="3200" dirty="0">
                <a:latin typeface="Aharoni" pitchFamily="2" charset="-79"/>
                <a:cs typeface="Aharoni" pitchFamily="2" charset="-79"/>
              </a:rPr>
              <a:t>“The way of a fool is right in his own eyes, But he who heeds counsel is wise” (Prov. 12:15)</a:t>
            </a:r>
            <a:br>
              <a:rPr lang="en-US" sz="3200" dirty="0">
                <a:latin typeface="Aharoni" pitchFamily="2" charset="-79"/>
                <a:cs typeface="Aharoni" pitchFamily="2" charset="-79"/>
              </a:rPr>
            </a:br>
            <a:endParaRPr lang="en-US" sz="3200"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marL="550926" indent="-514350">
              <a:buFont typeface="+mj-lt"/>
              <a:buAutoNum type="arabicPeriod" startAt="4"/>
            </a:pPr>
            <a:r>
              <a:rPr lang="en-US" sz="3200" dirty="0"/>
              <a:t>Prayer never sanctifies </a:t>
            </a:r>
            <a:r>
              <a:rPr lang="en-US" sz="3200" dirty="0" smtClean="0"/>
              <a:t>a </a:t>
            </a:r>
            <a:r>
              <a:rPr lang="en-US" sz="3200" dirty="0"/>
              <a:t>sinful </a:t>
            </a:r>
            <a:r>
              <a:rPr lang="en-US" sz="3200" dirty="0" smtClean="0"/>
              <a:t>action</a:t>
            </a:r>
          </a:p>
          <a:p>
            <a:pPr marL="550926" indent="-514350">
              <a:buFont typeface="+mj-lt"/>
              <a:buAutoNum type="arabicPeriod" startAt="4"/>
            </a:pPr>
            <a:r>
              <a:rPr lang="en-US" sz="3200" dirty="0" smtClean="0"/>
              <a:t>A preacher who is “of Christ” would never open such a session up with “prayer,” but with rather “rebuke”</a:t>
            </a:r>
          </a:p>
        </p:txBody>
      </p:sp>
    </p:spTree>
    <p:extLst>
      <p:ext uri="{BB962C8B-B14F-4D97-AF65-F5344CB8AC3E}">
        <p14:creationId xmlns:p14="http://schemas.microsoft.com/office/powerpoint/2010/main" val="2990270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3396</TotalTime>
  <Words>1337</Words>
  <Application>Microsoft Office PowerPoint</Application>
  <PresentationFormat>On-screen Show (4:3)</PresentationFormat>
  <Paragraphs>90</Paragraphs>
  <Slides>16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Wingdings 2</vt:lpstr>
      <vt:lpstr>Wingdings</vt:lpstr>
      <vt:lpstr>Book Antiqua</vt:lpstr>
      <vt:lpstr>Aharoni</vt:lpstr>
      <vt:lpstr>Arial Black</vt:lpstr>
      <vt:lpstr>Calibri</vt:lpstr>
      <vt:lpstr>Franklin Gothic Book</vt:lpstr>
      <vt:lpstr>Bradley Hand ITC</vt:lpstr>
      <vt:lpstr>Hobo Std</vt:lpstr>
      <vt:lpstr>Technic</vt:lpstr>
      <vt:lpstr>THE LURE OF THE DANCE</vt:lpstr>
      <vt:lpstr>PowerPoint Presentation</vt:lpstr>
      <vt:lpstr>Is Modern Dancing Acceptable Entertainment For The Christian?</vt:lpstr>
      <vt:lpstr>Some Say:</vt:lpstr>
      <vt:lpstr>One Ranted:</vt:lpstr>
      <vt:lpstr>PowerPoint Presentation</vt:lpstr>
      <vt:lpstr>“The way of a fool is right in his own eyes, But he who heeds counsel is wise” (Prov. 12:15) </vt:lpstr>
      <vt:lpstr>“The way of a fool is right in his own eyes, But he who heeds counsel is wise” (Prov. 12:15) </vt:lpstr>
      <vt:lpstr>“The way of a fool is right in his own eyes, But he who heeds counsel is wise” (Prov. 12:15) </vt:lpstr>
      <vt:lpstr>“The way of a fool is right in his own eyes, But he who heeds counsel is wise” (Prov. 12:15) </vt:lpstr>
      <vt:lpstr>How Does  THE BIBLE Answer Our Question?</vt:lpstr>
      <vt:lpstr>Folly of isolated human reasoning to determine truth</vt:lpstr>
      <vt:lpstr>Similar To The Subject of Bible Wine</vt:lpstr>
      <vt:lpstr>Dancing?</vt:lpstr>
      <vt:lpstr>Juxtaposed Actions</vt:lpstr>
      <vt:lpstr>To Know The Truth</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Modern Mixed Dancing Acceptable For The Christian?</dc:title>
  <dc:creator>Steven J. Wallace</dc:creator>
  <cp:lastModifiedBy>Steven J. Wallace</cp:lastModifiedBy>
  <cp:revision>63</cp:revision>
  <dcterms:created xsi:type="dcterms:W3CDTF">2013-04-01T16:43:13Z</dcterms:created>
  <dcterms:modified xsi:type="dcterms:W3CDTF">2015-05-12T19:42:03Z</dcterms:modified>
</cp:coreProperties>
</file>